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8" Type="http://schemas.openxmlformats.org/officeDocument/2006/relationships/slide" Target="slides/slide2.xml"/><Relationship Id="rId3" Type="http://schemas.openxmlformats.org/officeDocument/2006/relationships/presProps" Target="presProps.xml"/><Relationship Id="rId12" Type="http://schemas.openxmlformats.org/officeDocument/2006/relationships/slide" Target="slides/slide6.xml"/><Relationship Id="rId7" Type="http://schemas.openxmlformats.org/officeDocument/2006/relationships/slide" Target="slides/slide1.xml"/><Relationship Id="rId17" Type="http://schemas.openxmlformats.org/officeDocument/2006/relationships/customXml" Target="../customXml/item3.xml"/><Relationship Id="rId2" Type="http://schemas.openxmlformats.org/officeDocument/2006/relationships/printerSettings" Target="printerSettings/printerSettings1.bin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5" Type="http://schemas.openxmlformats.org/officeDocument/2006/relationships/customXml" Target="../customXml/item1.xml"/><Relationship Id="rId10" Type="http://schemas.openxmlformats.org/officeDocument/2006/relationships/slide" Target="slides/slide4.xml"/><Relationship Id="rId14" Type="http://schemas.openxmlformats.org/officeDocument/2006/relationships/slide" Target="slides/slide8.xml"/><Relationship Id="rId4" Type="http://schemas.openxmlformats.org/officeDocument/2006/relationships/viewProps" Target="viewProps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Market and Economic Conditions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Global Economic Uncertainty: Economic downturns or instability in key markets could impact sales and revenue growth.</a:t>
            </a:r>
          </a:p>
          <a:p>
            <a:r>
              <a:t>Currency Fluctuations: As Eli Lilly operates internationally, fluctuations in foreign currency exchange rates can affect financial results.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Regulatory and Legal Risks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Regulatory Approvals: Delays or failures in obtaining regulatory approvals for new products or existing product updates can hinder market introduction and sales growth.</a:t>
            </a:r>
          </a:p>
          <a:p>
            <a:r>
              <a:t>Compliance: Stringent regulations in the pharmaceutical industry require continuous compliance. Non-compliance can result in fines, legal action, and product recalls.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Competitive Risks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Market Competition: The pharmaceutical industry is highly competitive. New product introductions by competitors can impact Eli Lilly's market share and pricing power.</a:t>
            </a:r>
          </a:p>
          <a:p>
            <a:r>
              <a:t>Generic Drug Competition: The introduction of generic versions of Eli Lilly's drugs can reduce market share and profitability.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Operational Risks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Supply Chain Disruptions: Disruptions in the supply chain can impact the availability of raw materials and finished products, affecting production and sales.</a:t>
            </a:r>
          </a:p>
          <a:p>
            <a:r>
              <a:t>Manufacturing Issues: Manufacturing problems can lead to production delays, increased costs, and product shortages.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Research and Development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R&amp;D Productivity: High investment in research and development does not always guarantee successful product development. Failures can result in significant financial losses.</a:t>
            </a:r>
          </a:p>
          <a:p>
            <a:r>
              <a:t>Intellectual Property: Protecting intellectual property rights is critical. Infringements or expirations of patents can lead to loss of exclusivity and increased competition.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Financial Risks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Debt Levels: High levels of debt can constrain Eli Lilly’s financial flexibility and increase vulnerability to economic downturns.</a:t>
            </a:r>
          </a:p>
          <a:p>
            <a:r>
              <a:t>Investment Risks: Investments in new technologies or companies carry inherent risks and may not yield the expected returns.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Environmental, Social, and Governance (ESG) Risks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Sustainability: Increasing focus on sustainability and environmental impact may require additional investments and operational changes.</a:t>
            </a:r>
          </a:p>
          <a:p>
            <a:r>
              <a:t>Social Responsibility: Failing to meet societal expectations regarding ethical practices and corporate responsibility can damage the company’s reputation.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Cybersecurity Risks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Data Breaches: The pharmaceutical industry is a target for cyber-attacks. Breaches can lead to loss of sensitive data, regulatory penalties, and reputational damage.</a:t>
            </a:r>
          </a:p>
          <a:p>
            <a:r>
              <a:t>IT System Failures: Reliance on IT systems for operations, research, and manufacturing means that failures or disruptions can significantly impact business functions.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B75D141F752BA4DAD558B5064D5BFD8" ma:contentTypeVersion="13" ma:contentTypeDescription="Create a new document." ma:contentTypeScope="" ma:versionID="bda12947e7739ca6c8f27ba24f387d65">
  <xsd:schema xmlns:xsd="http://www.w3.org/2001/XMLSchema" xmlns:xs="http://www.w3.org/2001/XMLSchema" xmlns:p="http://schemas.microsoft.com/office/2006/metadata/properties" xmlns:ns2="adc83368-7cc5-421a-87e4-5ffef4a3dedc" xmlns:ns3="29c81aae-4b78-47fe-9fb0-2a0d0c6d7f8d" targetNamespace="http://schemas.microsoft.com/office/2006/metadata/properties" ma:root="true" ma:fieldsID="b0d77eeed5852c3a2fa400371adc51dc" ns2:_="" ns3:_="">
    <xsd:import namespace="adc83368-7cc5-421a-87e4-5ffef4a3dedc"/>
    <xsd:import namespace="29c81aae-4b78-47fe-9fb0-2a0d0c6d7f8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c83368-7cc5-421a-87e4-5ffef4a3ded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47304d38-d8b6-4251-bbc3-72d046835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c81aae-4b78-47fe-9fb0-2a0d0c6d7f8d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abb2df1e-649a-4fda-b2a2-bef7ccd4e93e}" ma:internalName="TaxCatchAll" ma:showField="CatchAllData" ma:web="29c81aae-4b78-47fe-9fb0-2a0d0c6d7f8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dc83368-7cc5-421a-87e4-5ffef4a3dedc">
      <Terms xmlns="http://schemas.microsoft.com/office/infopath/2007/PartnerControls"/>
    </lcf76f155ced4ddcb4097134ff3c332f>
    <TaxCatchAll xmlns="29c81aae-4b78-47fe-9fb0-2a0d0c6d7f8d" xsi:nil="true"/>
  </documentManagement>
</p:properties>
</file>

<file path=customXml/itemProps1.xml><?xml version="1.0" encoding="utf-8"?>
<ds:datastoreItem xmlns:ds="http://schemas.openxmlformats.org/officeDocument/2006/customXml" ds:itemID="{67DC3EB2-0CE1-42CC-9497-2359E38D2784}"/>
</file>

<file path=customXml/itemProps2.xml><?xml version="1.0" encoding="utf-8"?>
<ds:datastoreItem xmlns:ds="http://schemas.openxmlformats.org/officeDocument/2006/customXml" ds:itemID="{5F70E131-D4A6-4355-996B-86F33CFD7C0A}"/>
</file>

<file path=customXml/itemProps3.xml><?xml version="1.0" encoding="utf-8"?>
<ds:datastoreItem xmlns:ds="http://schemas.openxmlformats.org/officeDocument/2006/customXml" ds:itemID="{B0F873E6-C6F0-4327-9B3D-2EF610015EAF}"/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0x0101005B75D141F752BA4DAD558B5064D5BFD8</vt:lpwstr>
  </property>
</Properties>
</file>