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8" Type="http://schemas.openxmlformats.org/officeDocument/2006/relationships/slide" Target="slides/slide2.xml"/><Relationship Id="rId18" Type="http://schemas.openxmlformats.org/officeDocument/2006/relationships/customXml" Target="../customXml/item2.xml"/><Relationship Id="rId3" Type="http://schemas.openxmlformats.org/officeDocument/2006/relationships/presProps" Target="presProps.xml"/><Relationship Id="rId12" Type="http://schemas.openxmlformats.org/officeDocument/2006/relationships/slide" Target="slides/slide6.xml"/><Relationship Id="rId7" Type="http://schemas.openxmlformats.org/officeDocument/2006/relationships/slide" Target="slides/slide1.xml"/><Relationship Id="rId17" Type="http://schemas.openxmlformats.org/officeDocument/2006/relationships/customXml" Target="../customXml/item1.xml"/><Relationship Id="rId16" Type="http://schemas.openxmlformats.org/officeDocument/2006/relationships/slide" Target="slides/slide10.xml"/><Relationship Id="rId2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6" Type="http://schemas.openxmlformats.org/officeDocument/2006/relationships/tableStyles" Target="tableStyles.xml"/><Relationship Id="rId15" Type="http://schemas.openxmlformats.org/officeDocument/2006/relationships/slide" Target="slides/slide9.xml"/><Relationship Id="rId5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customXml" Target="../customXml/item3.xml"/><Relationship Id="rId14" Type="http://schemas.openxmlformats.org/officeDocument/2006/relationships/slide" Target="slides/slide8.xml"/><Relationship Id="rId4" Type="http://schemas.openxmlformats.org/officeDocument/2006/relationships/viewProps" Target="viewProps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Understanding ASC 606: Revenue Recognition Changes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 Guide for Sales Professionals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Next Steps and Continuous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Action plan for implementation</a:t>
            </a:r>
          </a:p>
          <a:p>
            <a:r>
              <a:t>Ongoing review and consultation with auditors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 is ASC 606?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Definition and purpose</a:t>
            </a:r>
          </a:p>
          <a:p>
            <a:r>
              <a:t>Importance of a unified revenue recognition standard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Who Does ASC 606 Affect?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Industries and types of contracts affected</a:t>
            </a:r>
          </a:p>
          <a:p>
            <a:r>
              <a:t>Overview of impacted departments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Five-Step Revenue Recognition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Identify the Contract(s) with a Customer</a:t>
            </a:r>
          </a:p>
          <a:p>
            <a:r>
              <a:t>2. Identify the Performance Obligations</a:t>
            </a:r>
          </a:p>
          <a:p>
            <a:r>
              <a:t>3. Determine the Transaction Price</a:t>
            </a:r>
          </a:p>
          <a:p>
            <a:r>
              <a:t>4. Allocate the Transaction Price</a:t>
            </a:r>
          </a:p>
          <a:p>
            <a:r>
              <a:t>5. Recognize Revenue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Identifying Contracts and Performance Obligations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Criteria for identifying contracts</a:t>
            </a:r>
          </a:p>
          <a:p>
            <a:r>
              <a:t>Examples of performance obligations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Determining and Allocating the Transaction Price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Methods for determining transaction price</a:t>
            </a:r>
          </a:p>
          <a:p>
            <a:r>
              <a:t>Allocation based on standalone selling prices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Recognizing Revenue Over Time vs. Point in Time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Explanation of the criteria for each method</a:t>
            </a:r>
          </a:p>
          <a:p>
            <a:r>
              <a:t>Visual timeline of revenue recognition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Impact on Financial Statements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Changes in revenue recognition timing</a:t>
            </a:r>
          </a:p>
          <a:p>
            <a:r>
              <a:t>Potential effects on financial metrics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Internal Processes and Training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Need for updated processes and controls</a:t>
            </a:r>
          </a:p>
          <a:p>
            <a:r>
              <a:t>Importance of staff training and awareness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75D141F752BA4DAD558B5064D5BFD8" ma:contentTypeVersion="13" ma:contentTypeDescription="Create a new document." ma:contentTypeScope="" ma:versionID="bda12947e7739ca6c8f27ba24f387d65">
  <xsd:schema xmlns:xsd="http://www.w3.org/2001/XMLSchema" xmlns:xs="http://www.w3.org/2001/XMLSchema" xmlns:p="http://schemas.microsoft.com/office/2006/metadata/properties" xmlns:ns2="adc83368-7cc5-421a-87e4-5ffef4a3dedc" xmlns:ns3="29c81aae-4b78-47fe-9fb0-2a0d0c6d7f8d" targetNamespace="http://schemas.microsoft.com/office/2006/metadata/properties" ma:root="true" ma:fieldsID="b0d77eeed5852c3a2fa400371adc51dc" ns2:_="" ns3:_="">
    <xsd:import namespace="adc83368-7cc5-421a-87e4-5ffef4a3dedc"/>
    <xsd:import namespace="29c81aae-4b78-47fe-9fb0-2a0d0c6d7f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c83368-7cc5-421a-87e4-5ffef4a3de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47304d38-d8b6-4251-bbc3-72d046835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c81aae-4b78-47fe-9fb0-2a0d0c6d7f8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bb2df1e-649a-4fda-b2a2-bef7ccd4e93e}" ma:internalName="TaxCatchAll" ma:showField="CatchAllData" ma:web="29c81aae-4b78-47fe-9fb0-2a0d0c6d7f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dc83368-7cc5-421a-87e4-5ffef4a3dedc">
      <Terms xmlns="http://schemas.microsoft.com/office/infopath/2007/PartnerControls"/>
    </lcf76f155ced4ddcb4097134ff3c332f>
    <TaxCatchAll xmlns="29c81aae-4b78-47fe-9fb0-2a0d0c6d7f8d" xsi:nil="true"/>
  </documentManagement>
</p:properties>
</file>

<file path=customXml/itemProps1.xml><?xml version="1.0" encoding="utf-8"?>
<ds:datastoreItem xmlns:ds="http://schemas.openxmlformats.org/officeDocument/2006/customXml" ds:itemID="{EA7E5A85-FA36-4DD5-9F2E-E93D66FC535A}"/>
</file>

<file path=customXml/itemProps2.xml><?xml version="1.0" encoding="utf-8"?>
<ds:datastoreItem xmlns:ds="http://schemas.openxmlformats.org/officeDocument/2006/customXml" ds:itemID="{D6DFB97F-94A7-4839-80E4-A577B98DA959}"/>
</file>

<file path=customXml/itemProps3.xml><?xml version="1.0" encoding="utf-8"?>
<ds:datastoreItem xmlns:ds="http://schemas.openxmlformats.org/officeDocument/2006/customXml" ds:itemID="{1F88C45E-87B7-4ED3-B9F7-5FD264212A62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0x0101005B75D141F752BA4DAD558B5064D5BFD8</vt:lpwstr>
  </property>
</Properties>
</file>