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Eli Lilly Competitive Landscape - Q1 2024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br/>
            <a:pPr algn="l">
              <a:defRPr sz="1200" b="0">
                <a:solidFill>
                  <a:srgbClr val="000000"/>
                </a:solidFill>
              </a:defRPr>
            </a:pPr>
            <a:r>
              <a:t>- **Eli Lilly and Company**</a:t>
            </a:r>
            <a:br/>
            <a:r>
              <a:t>  - Q1 2024 Revenue: $8.04 billion</a:t>
            </a:r>
            <a:br/>
            <a:r>
              <a:t>  - Key Products: Trulicity, Jardiance, Verzenio</a:t>
            </a:r>
            <a:br/>
            <a:r>
              <a:t>  - Growth Drivers: Strong product sales, market expansion, R&amp;D investments</a:t>
            </a:r>
            <a:br/>
            <a:br/>
            <a:r>
              <a:t>- **Pfizer Inc.**</a:t>
            </a:r>
            <a:br/>
            <a:r>
              <a:t>  - Q1 2024 Revenue: $13.24 billion</a:t>
            </a:r>
            <a:br/>
            <a:r>
              <a:t>  - Key Products: Comirnaty, Ibrance</a:t>
            </a:r>
            <a:br/>
            <a:r>
              <a:t>  - Growth Drivers: COVID-19 vaccines, oncology products</a:t>
            </a:r>
            <a:br/>
            <a:br/>
            <a:r>
              <a:t>- **Johnson &amp; Johnson**</a:t>
            </a:r>
            <a:br/>
            <a:r>
              <a:t>  - Q1 2024 Revenue: $24.75 billion</a:t>
            </a:r>
            <a:br/>
            <a:r>
              <a:t>  - Key Products: Darzalex, Stelara, Tremfya</a:t>
            </a:r>
            <a:br/>
            <a:r>
              <a:t>  - Growth Drivers: Pharmaceutical and medical device performance</a:t>
            </a:r>
            <a:br/>
            <a:br/>
            <a:r>
              <a:t>- **Merck &amp; Co., Inc.**</a:t>
            </a:r>
            <a:br/>
            <a:r>
              <a:t>  - Q1 2024 Revenue: $14.72 billion</a:t>
            </a:r>
            <a:br/>
            <a:r>
              <a:t>  - Key Products: Keytruda, Gardasil</a:t>
            </a:r>
            <a:br/>
            <a:r>
              <a:t>  - Growth Drivers: Oncology and vaccine sales</a:t>
            </a:r>
            <a:br/>
            <a:br/>
            <a:r>
              <a:t>- **Novartis AG**</a:t>
            </a:r>
            <a:br/>
            <a:r>
              <a:t>  - Q1 2024 Revenue: $12.54 billion</a:t>
            </a:r>
            <a:br/>
            <a:r>
              <a:t>  - Key Products: Cosentyx, Entresto</a:t>
            </a:r>
            <a:br/>
            <a:r>
              <a:t>  - Growth Drivers: Immunology and cardiovascular products</a:t>
            </a:r>
            <a:br/>
            <a:br/>
            <a:r>
              <a:t>**Eli Lilly Strengths:**</a:t>
            </a:r>
            <a:br/>
            <a:r>
              <a:t>  - Diversified product portfolio</a:t>
            </a:r>
            <a:br/>
            <a:r>
              <a:t>  - Consistent R&amp;D investment</a:t>
            </a:r>
            <a:br/>
            <a:r>
              <a:t>  - Successful market expansion</a:t>
            </a:r>
            <a:br/>
            <a:br/>
            <a:r>
              <a:t>**Challenges:**</a:t>
            </a:r>
            <a:br/>
            <a:r>
              <a:t>  - Intense market competition</a:t>
            </a:r>
            <a:br/>
            <a:r>
              <a:t>  - Regulatory hurdles</a:t>
            </a:r>
            <a:br/>
            <a:r>
              <a:t>  - Pricing pressures</a:t>
            </a:r>
            <a:b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D166FEEF-9421-48B9-AF20-5CEA4B4B2FC0}"/>
</file>

<file path=customXml/itemProps2.xml><?xml version="1.0" encoding="utf-8"?>
<ds:datastoreItem xmlns:ds="http://schemas.openxmlformats.org/officeDocument/2006/customXml" ds:itemID="{14152F4E-BB74-4953-BC76-F0A8F5003B4D}"/>
</file>

<file path=customXml/itemProps3.xml><?xml version="1.0" encoding="utf-8"?>
<ds:datastoreItem xmlns:ds="http://schemas.openxmlformats.org/officeDocument/2006/customXml" ds:itemID="{9757964C-3365-40C5-900D-FF867BB46A94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</Properties>
</file>